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32"/>
  </p:notesMasterIdLst>
  <p:handoutMasterIdLst>
    <p:handoutMasterId r:id="rId33"/>
  </p:handoutMasterIdLst>
  <p:sldIdLst>
    <p:sldId id="318" r:id="rId4"/>
    <p:sldId id="274" r:id="rId5"/>
    <p:sldId id="271" r:id="rId6"/>
    <p:sldId id="320" r:id="rId7"/>
    <p:sldId id="345" r:id="rId8"/>
    <p:sldId id="346" r:id="rId9"/>
    <p:sldId id="277" r:id="rId10"/>
    <p:sldId id="332" r:id="rId11"/>
    <p:sldId id="331" r:id="rId12"/>
    <p:sldId id="322" r:id="rId13"/>
    <p:sldId id="325" r:id="rId14"/>
    <p:sldId id="326" r:id="rId15"/>
    <p:sldId id="328" r:id="rId16"/>
    <p:sldId id="323" r:id="rId17"/>
    <p:sldId id="324" r:id="rId18"/>
    <p:sldId id="337" r:id="rId19"/>
    <p:sldId id="338" r:id="rId20"/>
    <p:sldId id="343" r:id="rId21"/>
    <p:sldId id="344" r:id="rId22"/>
    <p:sldId id="339" r:id="rId23"/>
    <p:sldId id="327" r:id="rId24"/>
    <p:sldId id="334" r:id="rId25"/>
    <p:sldId id="335" r:id="rId26"/>
    <p:sldId id="336" r:id="rId27"/>
    <p:sldId id="340" r:id="rId28"/>
    <p:sldId id="341" r:id="rId29"/>
    <p:sldId id="342" r:id="rId30"/>
    <p:sldId id="33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A9ACA"/>
    <a:srgbClr val="2F6993"/>
    <a:srgbClr val="1079C0"/>
    <a:srgbClr val="073454"/>
    <a:srgbClr val="21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0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00" y="88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84D2B-8275-034E-BEC4-1A403AB6C6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074F4-BDF8-714E-800A-FE654378D6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1658-C75D-CA49-B47E-701DE7701AEF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6999E-9D83-804A-A098-BAFD0023D9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71F2-6B56-6D45-8434-2C2C7D204B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057FE-F390-564D-BF50-E346B5F8A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0583B-D8DD-DB4D-B4CE-53D882DBC8A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00462-69C6-D548-884C-75C74937E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21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  <p:sldLayoutId id="214748368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calls.com/tunel-in-black-and-whi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77279" y="3603315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542045" y="3832013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727475" y="3850418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App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quản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lý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Công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ty BĐS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589594" y="308184"/>
            <a:ext cx="684256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7C9A1-DB1E-47F5-8D37-AF167391C79D}"/>
              </a:ext>
            </a:extLst>
          </p:cNvPr>
          <p:cNvSpPr txBox="1"/>
          <p:nvPr/>
        </p:nvSpPr>
        <p:spPr>
          <a:xfrm>
            <a:off x="589594" y="2048467"/>
            <a:ext cx="68424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Presentation For EOMP#1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Google Shape;547;p82">
            <a:extLst>
              <a:ext uri="{FF2B5EF4-FFF2-40B4-BE49-F238E27FC236}">
                <a16:creationId xmlns:a16="http://schemas.microsoft.com/office/drawing/2014/main" id="{C6D8C26E-9259-407A-936D-2C181526ACE3}"/>
              </a:ext>
            </a:extLst>
          </p:cNvPr>
          <p:cNvSpPr txBox="1"/>
          <p:nvPr/>
        </p:nvSpPr>
        <p:spPr>
          <a:xfrm>
            <a:off x="154718" y="5838380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Team </a:t>
            </a:r>
            <a:r>
              <a:rPr lang="en-US" sz="16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3: Hello World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547;p82">
            <a:extLst>
              <a:ext uri="{FF2B5EF4-FFF2-40B4-BE49-F238E27FC236}">
                <a16:creationId xmlns:a16="http://schemas.microsoft.com/office/drawing/2014/main" id="{E45D03A5-0572-4725-AE28-076029F51197}"/>
              </a:ext>
            </a:extLst>
          </p:cNvPr>
          <p:cNvSpPr txBox="1"/>
          <p:nvPr/>
        </p:nvSpPr>
        <p:spPr>
          <a:xfrm>
            <a:off x="154719" y="6151504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Mentor: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Đặng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Đình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Hòa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F3BF42D7-BA50-448F-8A32-32E2C22AB22F}"/>
              </a:ext>
            </a:extLst>
          </p:cNvPr>
          <p:cNvSpPr/>
          <p:nvPr/>
        </p:nvSpPr>
        <p:spPr>
          <a:xfrm>
            <a:off x="0" y="5746459"/>
            <a:ext cx="2759978" cy="1111541"/>
          </a:xfrm>
          <a:prstGeom prst="rect">
            <a:avLst/>
          </a:prstGeom>
          <a:solidFill>
            <a:srgbClr val="214E6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Communication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11C3D0FF-ECDC-481B-8583-14DFF8280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10768"/>
              </p:ext>
            </p:extLst>
          </p:nvPr>
        </p:nvGraphicFramePr>
        <p:xfrm>
          <a:off x="714373" y="2510389"/>
          <a:ext cx="10610852" cy="1738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81">
                  <a:extLst>
                    <a:ext uri="{9D8B030D-6E8A-4147-A177-3AD203B41FA5}">
                      <a16:colId xmlns:a16="http://schemas.microsoft.com/office/drawing/2014/main" val="1438847681"/>
                    </a:ext>
                  </a:extLst>
                </a:gridCol>
                <a:gridCol w="1740004">
                  <a:extLst>
                    <a:ext uri="{9D8B030D-6E8A-4147-A177-3AD203B41FA5}">
                      <a16:colId xmlns:a16="http://schemas.microsoft.com/office/drawing/2014/main" val="3870401215"/>
                    </a:ext>
                  </a:extLst>
                </a:gridCol>
                <a:gridCol w="1160003">
                  <a:extLst>
                    <a:ext uri="{9D8B030D-6E8A-4147-A177-3AD203B41FA5}">
                      <a16:colId xmlns:a16="http://schemas.microsoft.com/office/drawing/2014/main" val="3891540354"/>
                    </a:ext>
                  </a:extLst>
                </a:gridCol>
                <a:gridCol w="1540531">
                  <a:extLst>
                    <a:ext uri="{9D8B030D-6E8A-4147-A177-3AD203B41FA5}">
                      <a16:colId xmlns:a16="http://schemas.microsoft.com/office/drawing/2014/main" val="633639306"/>
                    </a:ext>
                  </a:extLst>
                </a:gridCol>
                <a:gridCol w="1768647">
                  <a:extLst>
                    <a:ext uri="{9D8B030D-6E8A-4147-A177-3AD203B41FA5}">
                      <a16:colId xmlns:a16="http://schemas.microsoft.com/office/drawing/2014/main" val="1603711102"/>
                    </a:ext>
                  </a:extLst>
                </a:gridCol>
                <a:gridCol w="1031114">
                  <a:extLst>
                    <a:ext uri="{9D8B030D-6E8A-4147-A177-3AD203B41FA5}">
                      <a16:colId xmlns:a16="http://schemas.microsoft.com/office/drawing/2014/main" val="1239775156"/>
                    </a:ext>
                  </a:extLst>
                </a:gridCol>
                <a:gridCol w="1149872">
                  <a:extLst>
                    <a:ext uri="{9D8B030D-6E8A-4147-A177-3AD203B41FA5}">
                      <a16:colId xmlns:a16="http://schemas.microsoft.com/office/drawing/2014/main" val="12584672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3220371"/>
                    </a:ext>
                  </a:extLst>
                </a:gridCol>
              </a:tblGrid>
              <a:tr h="466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Tuesday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Wednesday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Thursday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Friday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Saturday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0358626"/>
                  </a:ext>
                </a:extLst>
              </a:tr>
              <a:tr h="566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Morning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9:00 AM Team meeting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9:00 AM Team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356914"/>
                  </a:ext>
                </a:extLst>
              </a:tr>
              <a:tr h="705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Afternoon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3:30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1:00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398870"/>
                  </a:ext>
                </a:extLst>
              </a:tr>
            </a:tbl>
          </a:graphicData>
        </a:graphic>
      </p:graphicFrame>
      <p:sp>
        <p:nvSpPr>
          <p:cNvPr id="6" name="TextBox 11">
            <a:extLst>
              <a:ext uri="{FF2B5EF4-FFF2-40B4-BE49-F238E27FC236}">
                <a16:creationId xmlns:a16="http://schemas.microsoft.com/office/drawing/2014/main" id="{2399ADB8-BF65-446F-9869-5A6F9C6580FB}"/>
              </a:ext>
            </a:extLst>
          </p:cNvPr>
          <p:cNvSpPr txBox="1"/>
          <p:nvPr/>
        </p:nvSpPr>
        <p:spPr>
          <a:xfrm>
            <a:off x="626821" y="1991841"/>
            <a:ext cx="336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Meetings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42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E11E683C-F914-4F06-A145-3E16D0A5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07053"/>
              </p:ext>
            </p:extLst>
          </p:nvPr>
        </p:nvGraphicFramePr>
        <p:xfrm>
          <a:off x="900112" y="2333614"/>
          <a:ext cx="10320337" cy="348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5">
                  <a:extLst>
                    <a:ext uri="{9D8B030D-6E8A-4147-A177-3AD203B41FA5}">
                      <a16:colId xmlns:a16="http://schemas.microsoft.com/office/drawing/2014/main" val="1982948400"/>
                    </a:ext>
                  </a:extLst>
                </a:gridCol>
                <a:gridCol w="1490724">
                  <a:extLst>
                    <a:ext uri="{9D8B030D-6E8A-4147-A177-3AD203B41FA5}">
                      <a16:colId xmlns:a16="http://schemas.microsoft.com/office/drawing/2014/main" val="281888412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3862319271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2379489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CIs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Item List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47893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Document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Name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rule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font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size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color,content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Revision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In </a:t>
                      </a:r>
                      <a:r>
                        <a:rPr lang="vi-VN" sz="1400" dirty="0" err="1">
                          <a:effectLst/>
                        </a:rPr>
                        <a:t>progress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</a:t>
                      </a:r>
                      <a:r>
                        <a:rPr lang="vi-VN" sz="1400" dirty="0" err="1">
                          <a:effectLst/>
                        </a:rPr>
                        <a:t>Ex</a:t>
                      </a:r>
                      <a:r>
                        <a:rPr lang="vi-VN" sz="1400" dirty="0">
                          <a:effectLst/>
                        </a:rPr>
                        <a:t>: ver1.1, ver1.2 …)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Base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line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(Ex:ver1.0,2.0,3.0…).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49113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 and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81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504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91348"/>
                  </a:ext>
                </a:extLst>
              </a:tr>
              <a:tr h="399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6346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Use case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Symbols for 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5604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Class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3178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Sequence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57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Context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7831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Tool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Develop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Visual </a:t>
                      </a:r>
                      <a:r>
                        <a:rPr lang="vi-VN" sz="1400">
                          <a:effectLst/>
                        </a:rPr>
                        <a:t>S</a:t>
                      </a:r>
                      <a:r>
                        <a:rPr lang="en-US" sz="1400">
                          <a:effectLst/>
                        </a:rPr>
                        <a:t>tudio Code</a:t>
                      </a:r>
                      <a:r>
                        <a:rPr lang="vi-VN" sz="1400">
                          <a:effectLst/>
                        </a:rPr>
                        <a:t>, Android Studio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14501"/>
                  </a:ext>
                </a:extLst>
              </a:tr>
              <a:tr h="193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Draw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Draw.io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419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Create Document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Microsoft Word, Excel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625681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Trello</a:t>
                      </a:r>
                      <a:r>
                        <a:rPr lang="vi-VN" sz="1400" dirty="0">
                          <a:effectLst/>
                        </a:rPr>
                        <a:t>, Excel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699929"/>
                  </a:ext>
                </a:extLst>
              </a:tr>
            </a:tbl>
          </a:graphicData>
        </a:graphic>
      </p:graphicFrame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87450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Configuration Items</a:t>
            </a:r>
            <a:endParaRPr lang="en-US" sz="1400" dirty="0">
              <a:solidFill>
                <a:srgbClr val="0070C0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3341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585964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  <a:buClr>
                <a:srgbClr val="0070C0"/>
              </a:buClr>
            </a:pPr>
            <a:r>
              <a:rPr lang="en-US" sz="1600" b="1" dirty="0">
                <a:solidFill>
                  <a:srgbClr val="0070C0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rPr>
              <a:t>2.   </a:t>
            </a:r>
            <a:r>
              <a:rPr lang="en-US" sz="1600" b="1" dirty="0">
                <a:solidFill>
                  <a:srgbClr val="0070C0"/>
                </a:solidFill>
                <a:latin typeface="+mj-lt"/>
              </a:rPr>
              <a:t>Document name</a:t>
            </a: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C3823800-67C0-4080-B534-8C13DC3DE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1111"/>
              </p:ext>
            </p:extLst>
          </p:nvPr>
        </p:nvGraphicFramePr>
        <p:xfrm>
          <a:off x="900113" y="2333614"/>
          <a:ext cx="10167937" cy="1481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251">
                  <a:extLst>
                    <a:ext uri="{9D8B030D-6E8A-4147-A177-3AD203B41FA5}">
                      <a16:colId xmlns:a16="http://schemas.microsoft.com/office/drawing/2014/main" val="3004310046"/>
                    </a:ext>
                  </a:extLst>
                </a:gridCol>
                <a:gridCol w="4153044">
                  <a:extLst>
                    <a:ext uri="{9D8B030D-6E8A-4147-A177-3AD203B41FA5}">
                      <a16:colId xmlns:a16="http://schemas.microsoft.com/office/drawing/2014/main" val="2757187031"/>
                    </a:ext>
                  </a:extLst>
                </a:gridCol>
                <a:gridCol w="5298642">
                  <a:extLst>
                    <a:ext uri="{9D8B030D-6E8A-4147-A177-3AD203B41FA5}">
                      <a16:colId xmlns:a16="http://schemas.microsoft.com/office/drawing/2014/main" val="150823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Name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code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02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65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02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57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Detail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943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163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648172"/>
                  </a:ext>
                </a:extLst>
              </a:tr>
            </a:tbl>
          </a:graphicData>
        </a:graphic>
      </p:graphicFrame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608DA27-0BF7-4AAC-BDA2-3BE9BB6820AC}"/>
              </a:ext>
            </a:extLst>
          </p:cNvPr>
          <p:cNvSpPr/>
          <p:nvPr/>
        </p:nvSpPr>
        <p:spPr>
          <a:xfrm>
            <a:off x="900113" y="3984754"/>
            <a:ext cx="6096000" cy="20222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&lt;Name of document&gt; = &lt;Code&gt;_&lt;Name&gt;_&lt;X.X&gt;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“Code”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name code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“Name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 is the name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“X.X”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version of documentation: v0.1, v0.2…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143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 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Ex: Name of configuration management plan document of project: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PM_ConfigurationManagerment_Ver1.0</a:t>
            </a:r>
            <a:endParaRPr lang="en-US" sz="1400" dirty="0"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174" name="Picture 6" descr="Kết quả hình ảnh cho configuration document png">
            <a:extLst>
              <a:ext uri="{FF2B5EF4-FFF2-40B4-BE49-F238E27FC236}">
                <a16:creationId xmlns:a16="http://schemas.microsoft.com/office/drawing/2014/main" id="{F7BC7599-8F0F-49CB-8117-FED24A9D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4123903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217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Plan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92" y="281074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03" y="191539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ết quả hình ảnh cho Incremental Model  logo png">
            <a:extLst>
              <a:ext uri="{FF2B5EF4-FFF2-40B4-BE49-F238E27FC236}">
                <a16:creationId xmlns:a16="http://schemas.microsoft.com/office/drawing/2014/main" id="{8ED3EB8D-F1BF-4A73-AE08-AA22B71D3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/>
          <a:stretch/>
        </p:blipFill>
        <p:spPr bwMode="auto">
          <a:xfrm>
            <a:off x="9644026" y="4353902"/>
            <a:ext cx="2547974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6E6E003E-5E1F-43E6-B11C-9B9ADDBAD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50226"/>
              </p:ext>
            </p:extLst>
          </p:nvPr>
        </p:nvGraphicFramePr>
        <p:xfrm>
          <a:off x="804958" y="2210147"/>
          <a:ext cx="6933867" cy="346758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63774">
                  <a:extLst>
                    <a:ext uri="{9D8B030D-6E8A-4147-A177-3AD203B41FA5}">
                      <a16:colId xmlns:a16="http://schemas.microsoft.com/office/drawing/2014/main" val="1133166508"/>
                    </a:ext>
                  </a:extLst>
                </a:gridCol>
                <a:gridCol w="5170093">
                  <a:extLst>
                    <a:ext uri="{9D8B030D-6E8A-4147-A177-3AD203B41FA5}">
                      <a16:colId xmlns:a16="http://schemas.microsoft.com/office/drawing/2014/main" val="432250228"/>
                    </a:ext>
                  </a:extLst>
                </a:gridCol>
              </a:tblGrid>
              <a:tr h="5375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954265243"/>
                  </a:ext>
                </a:extLst>
              </a:tr>
              <a:tr h="47678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Incremental Model, React Native, GIS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4603248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Time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Weekly (Tuesday, Thursday, Saturday: 08:00-&gt;12:00)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343543609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vi-V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39046380"/>
                  </a:ext>
                </a:extLst>
              </a:tr>
              <a:tr h="12276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Participants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Huỳnh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Tuấn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Đạt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Trịnh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Nh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Ph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Nguyễn Anh Minh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Tr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Quang V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Phạm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Quốc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Nhân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32113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52215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Managemnet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C3D43641-0827-45AE-BAD5-AF0522C63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48663"/>
              </p:ext>
            </p:extLst>
          </p:nvPr>
        </p:nvGraphicFramePr>
        <p:xfrm>
          <a:off x="1319212" y="2040582"/>
          <a:ext cx="9553576" cy="41011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65647">
                  <a:extLst>
                    <a:ext uri="{9D8B030D-6E8A-4147-A177-3AD203B41FA5}">
                      <a16:colId xmlns:a16="http://schemas.microsoft.com/office/drawing/2014/main" val="24449726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2376678320"/>
                    </a:ext>
                  </a:extLst>
                </a:gridCol>
                <a:gridCol w="1364797">
                  <a:extLst>
                    <a:ext uri="{9D8B030D-6E8A-4147-A177-3AD203B41FA5}">
                      <a16:colId xmlns:a16="http://schemas.microsoft.com/office/drawing/2014/main" val="188588901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754438887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143568956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351116481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675765" marR="1671320" algn="ctr">
                        <a:lnSpc>
                          <a:spcPct val="2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Impact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41364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Probability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marR="50800" indent="-201295" algn="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Negligible (1)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Minor (3)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70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 (5)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Serious (8)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Critical (10)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1161055"/>
                  </a:ext>
                </a:extLst>
              </a:tr>
              <a:tr h="556886">
                <a:tc>
                  <a:txBody>
                    <a:bodyPr/>
                    <a:lstStyle/>
                    <a:p>
                      <a:pPr marL="0" marR="6096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likely to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(5)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61778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61595" algn="ctr">
                        <a:lnSpc>
                          <a:spcPct val="15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Probably will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(4)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5635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About 50%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chance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of </a:t>
                      </a:r>
                      <a:r>
                        <a:rPr lang="en-US" sz="1400" dirty="0" err="1">
                          <a:effectLst/>
                        </a:rPr>
                        <a:t>occuring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(3)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24153"/>
                  </a:ext>
                </a:extLst>
              </a:tr>
              <a:tr h="5438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Unlikely (2)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48736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unlikely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to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occur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(1)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4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1045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Testing Process Activity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37522-F123-6440-B3D5-5A42B2F0BB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903" y="1852369"/>
            <a:ext cx="6448193" cy="4644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18441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Architecture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5" descr="C:\Users\Admin\Downloads\Untitled Diagram-Page-2 (3).jpg">
            <a:extLst>
              <a:ext uri="{FF2B5EF4-FFF2-40B4-BE49-F238E27FC236}">
                <a16:creationId xmlns:a16="http://schemas.microsoft.com/office/drawing/2014/main" id="{4DA0323E-1E0A-1F48-9716-5F6B910E2A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81" y="1852369"/>
            <a:ext cx="2032679" cy="417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4B2E4-AB81-9F45-803F-A28E6649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1841"/>
            <a:ext cx="4238205" cy="41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12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Detail Design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C3A88-9277-9240-94BC-6030F90C2C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44" y="1852369"/>
            <a:ext cx="5512311" cy="44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4632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Quality Management - Review Document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5" descr="C:\Users\Admin\Downloads\Untitled Diagram.jpg">
            <a:extLst>
              <a:ext uri="{FF2B5EF4-FFF2-40B4-BE49-F238E27FC236}">
                <a16:creationId xmlns:a16="http://schemas.microsoft.com/office/drawing/2014/main" id="{E88F987A-E20B-A84A-9E8D-A0A2F5A836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2" y="2254884"/>
            <a:ext cx="4943475" cy="367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3741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Quality Management - Review Code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 descr="C:\Users\Admin\Downloads\Untitled Diagram (1).jpg">
            <a:extLst>
              <a:ext uri="{FF2B5EF4-FFF2-40B4-BE49-F238E27FC236}">
                <a16:creationId xmlns:a16="http://schemas.microsoft.com/office/drawing/2014/main" id="{762C5939-CF6A-F348-B035-D786107096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51" y="2270124"/>
            <a:ext cx="5047298" cy="3734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7775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60836" y="993446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102987" y="85860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53849" y="2016295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Plan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96000" y="188145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60836" y="3173983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Process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102987" y="303914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53849" y="4466510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Schedule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096000" y="433167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22415" y="1039612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4542-7053-3842-BCA7-79F13087ABC8}"/>
              </a:ext>
            </a:extLst>
          </p:cNvPr>
          <p:cNvSpPr txBox="1"/>
          <p:nvPr/>
        </p:nvSpPr>
        <p:spPr>
          <a:xfrm>
            <a:off x="7084093" y="5745478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Requirement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D665D-F261-5E4C-916B-B0DFF5D7D9F2}"/>
              </a:ext>
            </a:extLst>
          </p:cNvPr>
          <p:cNvSpPr txBox="1"/>
          <p:nvPr/>
        </p:nvSpPr>
        <p:spPr>
          <a:xfrm>
            <a:off x="6126244" y="561063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3" grpId="0"/>
      <p:bldP spid="14" grpId="0"/>
      <p:bldP spid="17" grpId="0"/>
      <p:bldP spid="18" grpId="0"/>
      <p:bldP spid="16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SCHEDULE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Milestones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8519E-BC0A-6E4B-ABD1-B897063F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8" y="1852369"/>
            <a:ext cx="8907261" cy="45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305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613120" y="1267594"/>
            <a:ext cx="11082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Requirement Management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24490-CD58-AA4B-9E9B-E2B7400D3D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01" y="1876003"/>
            <a:ext cx="5724525" cy="44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76053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613120" y="1267594"/>
            <a:ext cx="11082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Analysis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C16D0-A78D-1246-94AA-5A06C44D1E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75" y="1852369"/>
            <a:ext cx="6909249" cy="4462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47582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613120" y="1267594"/>
            <a:ext cx="11082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Specification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68FC9-FAE8-F44E-9467-8612FCC43C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074" y="1991841"/>
            <a:ext cx="6382106" cy="4012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93389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613120" y="1267594"/>
            <a:ext cx="11082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Validation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73F2-16E7-4945-8B6B-BB4BADD127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260" y="1920508"/>
            <a:ext cx="7315479" cy="4394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67579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554657" y="2413337"/>
            <a:ext cx="110826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PRODUCT BACKLOG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151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CE08C4-4934-ED4F-A4D4-CF457EEF3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645927"/>
              </p:ext>
            </p:extLst>
          </p:nvPr>
        </p:nvGraphicFramePr>
        <p:xfrm>
          <a:off x="1281272" y="517207"/>
          <a:ext cx="9629456" cy="5823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9384">
                  <a:extLst>
                    <a:ext uri="{9D8B030D-6E8A-4147-A177-3AD203B41FA5}">
                      <a16:colId xmlns:a16="http://schemas.microsoft.com/office/drawing/2014/main" val="182163653"/>
                    </a:ext>
                  </a:extLst>
                </a:gridCol>
                <a:gridCol w="3014174">
                  <a:extLst>
                    <a:ext uri="{9D8B030D-6E8A-4147-A177-3AD203B41FA5}">
                      <a16:colId xmlns:a16="http://schemas.microsoft.com/office/drawing/2014/main" val="3268538637"/>
                    </a:ext>
                  </a:extLst>
                </a:gridCol>
                <a:gridCol w="2851350">
                  <a:extLst>
                    <a:ext uri="{9D8B030D-6E8A-4147-A177-3AD203B41FA5}">
                      <a16:colId xmlns:a16="http://schemas.microsoft.com/office/drawing/2014/main" val="1707535186"/>
                    </a:ext>
                  </a:extLst>
                </a:gridCol>
                <a:gridCol w="1397274">
                  <a:extLst>
                    <a:ext uri="{9D8B030D-6E8A-4147-A177-3AD203B41FA5}">
                      <a16:colId xmlns:a16="http://schemas.microsoft.com/office/drawing/2014/main" val="3794466393"/>
                    </a:ext>
                  </a:extLst>
                </a:gridCol>
                <a:gridCol w="1397274">
                  <a:extLst>
                    <a:ext uri="{9D8B030D-6E8A-4147-A177-3AD203B41FA5}">
                      <a16:colId xmlns:a16="http://schemas.microsoft.com/office/drawing/2014/main" val="1788130787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PRIORITY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PLATFORM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2130525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Quản lý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Mobile App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567671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22311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Tìm kiếm nhân sự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8370993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Xem danh sách nhân sự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1427680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>
                          <a:effectLst/>
                        </a:rPr>
                        <a:t>Tải lên sơ đồ tổ chức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60343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 dirty="0">
                          <a:effectLst/>
                        </a:rPr>
                        <a:t>Thêm sơ đồ tổ chức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2649387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>
                          <a:effectLst/>
                        </a:rPr>
                        <a:t>Xem sơ đồ tổ chức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035218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quy định công tác phí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3143024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Xem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quy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định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công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tác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phí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9483854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 dirty="0">
                          <a:effectLst/>
                        </a:rPr>
                        <a:t>Thêm chế độ lương thường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43245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 dirty="0">
                          <a:effectLst/>
                        </a:rPr>
                        <a:t>Xem chế độ lương thường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863226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lịch nghỉ lễ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1082235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Xem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lịch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nghỉ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lễ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36000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Thêm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bổ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nhiệm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nhân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5191081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Xem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bổ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nhiệm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nhân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5128529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hoạt động team building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50812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Xem hoạt động team building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922350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Xem thông tin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73252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937494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Ẩn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App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2563719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Sửa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App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894255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Phân quyền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App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6777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7954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CE08C4-4934-ED4F-A4D4-CF457EEF3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44172"/>
              </p:ext>
            </p:extLst>
          </p:nvPr>
        </p:nvGraphicFramePr>
        <p:xfrm>
          <a:off x="1281272" y="517207"/>
          <a:ext cx="9661048" cy="57311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564">
                  <a:extLst>
                    <a:ext uri="{9D8B030D-6E8A-4147-A177-3AD203B41FA5}">
                      <a16:colId xmlns:a16="http://schemas.microsoft.com/office/drawing/2014/main" val="182163653"/>
                    </a:ext>
                  </a:extLst>
                </a:gridCol>
                <a:gridCol w="3024063">
                  <a:extLst>
                    <a:ext uri="{9D8B030D-6E8A-4147-A177-3AD203B41FA5}">
                      <a16:colId xmlns:a16="http://schemas.microsoft.com/office/drawing/2014/main" val="3268538637"/>
                    </a:ext>
                  </a:extLst>
                </a:gridCol>
                <a:gridCol w="2860705">
                  <a:extLst>
                    <a:ext uri="{9D8B030D-6E8A-4147-A177-3AD203B41FA5}">
                      <a16:colId xmlns:a16="http://schemas.microsoft.com/office/drawing/2014/main" val="1707535186"/>
                    </a:ext>
                  </a:extLst>
                </a:gridCol>
                <a:gridCol w="1401858">
                  <a:extLst>
                    <a:ext uri="{9D8B030D-6E8A-4147-A177-3AD203B41FA5}">
                      <a16:colId xmlns:a16="http://schemas.microsoft.com/office/drawing/2014/main" val="3794466393"/>
                    </a:ext>
                  </a:extLst>
                </a:gridCol>
                <a:gridCol w="1401858">
                  <a:extLst>
                    <a:ext uri="{9D8B030D-6E8A-4147-A177-3AD203B41FA5}">
                      <a16:colId xmlns:a16="http://schemas.microsoft.com/office/drawing/2014/main" val="1788130787"/>
                    </a:ext>
                  </a:extLst>
                </a:gridCol>
              </a:tblGrid>
              <a:tr h="388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PRIORITY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PLATFORM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2130525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FR.23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5676716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223118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8370993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1427680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FR.27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thống kê, báo cáo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kết quả kinh doanh tuần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60343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Tải lên kết quả kinh doanh tuần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2649387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kết quả kinh doanh tuần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035218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so sánh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3143024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đồ thị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9483854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FR.32</a:t>
                      </a: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43245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Duyệt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8632266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Hủy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1082235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Định vị vị trí chuyến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360008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chuyển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5191081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5128529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FR.38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508128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nghỉ duyệt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9223506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FR.40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Phê duyệt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73252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FR.41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đơn xin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937494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Chức năng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Chúc mừng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2563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94513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3221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225033" y="1741557"/>
            <a:ext cx="3327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LOGO TEAM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Hình ảnh 6" descr="Untitled-3">
            <a:extLst>
              <a:ext uri="{FF2B5EF4-FFF2-40B4-BE49-F238E27FC236}">
                <a16:creationId xmlns:a16="http://schemas.microsoft.com/office/drawing/2014/main" id="{9D912508-B421-48AD-8700-7D8A589ED6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33" y="2633662"/>
            <a:ext cx="3133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9CEBF7-2D9C-472F-B566-F42E06CADB7D}"/>
              </a:ext>
            </a:extLst>
          </p:cNvPr>
          <p:cNvSpPr txBox="1"/>
          <p:nvPr/>
        </p:nvSpPr>
        <p:spPr>
          <a:xfrm>
            <a:off x="7001411" y="1741557"/>
            <a:ext cx="45047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STAKEHOLDERS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B52DEA-884E-4429-8AA4-41E4F5FD93F6}"/>
              </a:ext>
            </a:extLst>
          </p:cNvPr>
          <p:cNvSpPr txBox="1"/>
          <p:nvPr/>
        </p:nvSpPr>
        <p:spPr>
          <a:xfrm>
            <a:off x="2888990" y="519322"/>
            <a:ext cx="66143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TEAM INTRODUCTION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95972317-1CCF-4E97-A3F9-93E168F37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61152"/>
              </p:ext>
            </p:extLst>
          </p:nvPr>
        </p:nvGraphicFramePr>
        <p:xfrm>
          <a:off x="6641440" y="2963792"/>
          <a:ext cx="5100794" cy="157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84">
                  <a:extLst>
                    <a:ext uri="{9D8B030D-6E8A-4147-A177-3AD203B41FA5}">
                      <a16:colId xmlns:a16="http://schemas.microsoft.com/office/drawing/2014/main" val="599059595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317349813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436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Châu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3628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Nhật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Technical assistance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3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C7EA2B24-02D3-4B9D-BF49-4C446EC56D13}"/>
              </a:ext>
            </a:extLst>
          </p:cNvPr>
          <p:cNvSpPr/>
          <p:nvPr/>
        </p:nvSpPr>
        <p:spPr>
          <a:xfrm>
            <a:off x="927766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4ADBE-87A6-4C5B-96F2-B808D6A9A50F}"/>
              </a:ext>
            </a:extLst>
          </p:cNvPr>
          <p:cNvSpPr/>
          <p:nvPr/>
        </p:nvSpPr>
        <p:spPr>
          <a:xfrm>
            <a:off x="3544820" y="564161"/>
            <a:ext cx="51023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Team member</a:t>
            </a:r>
          </a:p>
        </p:txBody>
      </p:sp>
      <p:pic>
        <p:nvPicPr>
          <p:cNvPr id="1028" name="Picture 4" descr="Trong hình ảnh có thể có: 1 người, kính mắt">
            <a:extLst>
              <a:ext uri="{FF2B5EF4-FFF2-40B4-BE49-F238E27FC236}">
                <a16:creationId xmlns:a16="http://schemas.microsoft.com/office/drawing/2014/main" id="{28D18B7B-323D-4BE7-8BB3-BE0E44F72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6606" r="14730" b="22935"/>
          <a:stretch/>
        </p:blipFill>
        <p:spPr bwMode="auto">
          <a:xfrm>
            <a:off x="927766" y="2233898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DF8886B1-1AE0-4860-91B0-338E7C7EB47F}"/>
              </a:ext>
            </a:extLst>
          </p:cNvPr>
          <p:cNvSpPr/>
          <p:nvPr/>
        </p:nvSpPr>
        <p:spPr>
          <a:xfrm>
            <a:off x="5276058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29B48336-B34C-4ACE-A53F-ECC34FEC1B80}"/>
              </a:ext>
            </a:extLst>
          </p:cNvPr>
          <p:cNvSpPr/>
          <p:nvPr/>
        </p:nvSpPr>
        <p:spPr>
          <a:xfrm>
            <a:off x="7450204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90345D1E-2307-43BD-AB8D-C61677511EF7}"/>
              </a:ext>
            </a:extLst>
          </p:cNvPr>
          <p:cNvSpPr/>
          <p:nvPr/>
        </p:nvSpPr>
        <p:spPr>
          <a:xfrm>
            <a:off x="9624350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022639F-65D4-4A27-96F6-7C88BF6E7B95}"/>
              </a:ext>
            </a:extLst>
          </p:cNvPr>
          <p:cNvSpPr/>
          <p:nvPr/>
        </p:nvSpPr>
        <p:spPr>
          <a:xfrm>
            <a:off x="3101912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030" name="Picture 6" descr="Trong hình ảnh có thể có: Quang Vuong, cây và ngoài trời">
            <a:extLst>
              <a:ext uri="{FF2B5EF4-FFF2-40B4-BE49-F238E27FC236}">
                <a16:creationId xmlns:a16="http://schemas.microsoft.com/office/drawing/2014/main" id="{1DF85548-420A-484E-BDD1-A0BE318E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2" y="2233894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sgn4-1.fna.fbcdn.net/v/t1.0-1/p960x960/73375684_1823194477824488_3925268541363716096_o.jpg?_nc_cat=105&amp;_nc_oc=AQkKzedAnOjmD9R9zp5mvR-r5wWsMUA_vmj-JDT6097jZuCGq2AXkBkHPg49HeGUlZM&amp;_nc_ht=scontent.fsgn4-1.fna&amp;oh=4612b8d32e48b9e9e0a13d77615bf499&amp;oe=5E5AC9ED">
            <a:extLst>
              <a:ext uri="{FF2B5EF4-FFF2-40B4-BE49-F238E27FC236}">
                <a16:creationId xmlns:a16="http://schemas.microsoft.com/office/drawing/2014/main" id="{D898823E-0A94-4EF4-B12E-D9EDE7A8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2240001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ong hình ảnh có thể có: 2 người, bao gồm Nhan Duong, mọi người đang cười, cây, ảnh tự sướng, kính mắt, ngoài trời, thiên nhiên và cận cảnh">
            <a:extLst>
              <a:ext uri="{FF2B5EF4-FFF2-40B4-BE49-F238E27FC236}">
                <a16:creationId xmlns:a16="http://schemas.microsoft.com/office/drawing/2014/main" id="{6AC84CF6-311D-4893-84CA-DB7681FA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50000" r="34074" b="1497"/>
          <a:stretch/>
        </p:blipFill>
        <p:spPr bwMode="auto">
          <a:xfrm>
            <a:off x="7450203" y="2233894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ong hình ảnh có thể có: Nguyễn Anh Minh, bầu trời và ngoài trời">
            <a:extLst>
              <a:ext uri="{FF2B5EF4-FFF2-40B4-BE49-F238E27FC236}">
                <a16:creationId xmlns:a16="http://schemas.microsoft.com/office/drawing/2014/main" id="{5F60CCDE-0753-42D2-8D18-7FE3FB83A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57421" r="27782" b="1411"/>
          <a:stretch/>
        </p:blipFill>
        <p:spPr bwMode="auto">
          <a:xfrm>
            <a:off x="9624347" y="2233895"/>
            <a:ext cx="1847465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E422141-C025-4C27-96E6-880924741D9A}"/>
              </a:ext>
            </a:extLst>
          </p:cNvPr>
          <p:cNvSpPr/>
          <p:nvPr/>
        </p:nvSpPr>
        <p:spPr>
          <a:xfrm>
            <a:off x="89615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ABD4222A-746B-4111-9483-16F8C5F3F409}"/>
              </a:ext>
            </a:extLst>
          </p:cNvPr>
          <p:cNvSpPr/>
          <p:nvPr/>
        </p:nvSpPr>
        <p:spPr>
          <a:xfrm>
            <a:off x="3076581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17C217C-0E20-4726-9BCC-5E2F5DA2E907}"/>
              </a:ext>
            </a:extLst>
          </p:cNvPr>
          <p:cNvSpPr/>
          <p:nvPr/>
        </p:nvSpPr>
        <p:spPr>
          <a:xfrm>
            <a:off x="524444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55A2D07C-34BC-4030-AA15-F11E7E802A8D}"/>
              </a:ext>
            </a:extLst>
          </p:cNvPr>
          <p:cNvSpPr/>
          <p:nvPr/>
        </p:nvSpPr>
        <p:spPr>
          <a:xfrm>
            <a:off x="7418595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65B6F20B-16A8-4A19-83AB-FEB2888FD056}"/>
              </a:ext>
            </a:extLst>
          </p:cNvPr>
          <p:cNvSpPr/>
          <p:nvPr/>
        </p:nvSpPr>
        <p:spPr>
          <a:xfrm>
            <a:off x="9589493" y="3876843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ECDD68DD-4168-45CF-A2E9-4C153D46E030}"/>
              </a:ext>
            </a:extLst>
          </p:cNvPr>
          <p:cNvSpPr/>
          <p:nvPr/>
        </p:nvSpPr>
        <p:spPr>
          <a:xfrm>
            <a:off x="9739425" y="3963007"/>
            <a:ext cx="1697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Nguyễn Anh Minh</a:t>
            </a: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071164AE-A913-4110-B98B-0C6E2305B1B4}"/>
              </a:ext>
            </a:extLst>
          </p:cNvPr>
          <p:cNvSpPr/>
          <p:nvPr/>
        </p:nvSpPr>
        <p:spPr>
          <a:xfrm>
            <a:off x="1103272" y="3969704"/>
            <a:ext cx="15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Huỳnh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Tuấn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Đạt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65D5A1F-02F5-4DA1-9041-D6F57713E414}"/>
              </a:ext>
            </a:extLst>
          </p:cNvPr>
          <p:cNvSpPr/>
          <p:nvPr/>
        </p:nvSpPr>
        <p:spPr>
          <a:xfrm>
            <a:off x="3001394" y="3957941"/>
            <a:ext cx="2091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Tr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r>
              <a:rPr lang="en-US" sz="1400" b="1" dirty="0">
                <a:solidFill>
                  <a:schemeClr val="bg1"/>
                </a:solidFill>
              </a:rPr>
              <a:t> Quang V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D063DE6A-9F16-4122-AD99-288F4E1D3DD1}"/>
              </a:ext>
            </a:extLst>
          </p:cNvPr>
          <p:cNvSpPr/>
          <p:nvPr/>
        </p:nvSpPr>
        <p:spPr>
          <a:xfrm>
            <a:off x="7563589" y="3957941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Phạm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Quốc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Nhân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FCA93AE5-4B2E-408E-BCD4-CCA9AAA23A93}"/>
              </a:ext>
            </a:extLst>
          </p:cNvPr>
          <p:cNvSpPr/>
          <p:nvPr/>
        </p:nvSpPr>
        <p:spPr>
          <a:xfrm>
            <a:off x="5348694" y="3957941"/>
            <a:ext cx="1795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Trịnh</a:t>
            </a:r>
            <a:r>
              <a:rPr lang="en-US" sz="1400" b="1" dirty="0">
                <a:solidFill>
                  <a:schemeClr val="bg1"/>
                </a:solidFill>
              </a:rPr>
              <a:t> Nh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>
                <a:solidFill>
                  <a:schemeClr val="bg1"/>
                </a:solidFill>
              </a:rPr>
              <a:t> Ph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6F77A85D-F00A-45B0-88B3-6A172911D27A}"/>
              </a:ext>
            </a:extLst>
          </p:cNvPr>
          <p:cNvSpPr/>
          <p:nvPr/>
        </p:nvSpPr>
        <p:spPr>
          <a:xfrm>
            <a:off x="1046090" y="4364236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Leader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Hình chữ nhật 26">
            <a:extLst>
              <a:ext uri="{FF2B5EF4-FFF2-40B4-BE49-F238E27FC236}">
                <a16:creationId xmlns:a16="http://schemas.microsoft.com/office/drawing/2014/main" id="{1F2859CC-58B5-F54F-86F0-80E05F3642DB}"/>
              </a:ext>
            </a:extLst>
          </p:cNvPr>
          <p:cNvSpPr/>
          <p:nvPr/>
        </p:nvSpPr>
        <p:spPr>
          <a:xfrm>
            <a:off x="3251217" y="4383131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Hình chữ nhật 26">
            <a:extLst>
              <a:ext uri="{FF2B5EF4-FFF2-40B4-BE49-F238E27FC236}">
                <a16:creationId xmlns:a16="http://schemas.microsoft.com/office/drawing/2014/main" id="{0722DBAB-3777-9941-82CC-976F0F1A0031}"/>
              </a:ext>
            </a:extLst>
          </p:cNvPr>
          <p:cNvSpPr/>
          <p:nvPr/>
        </p:nvSpPr>
        <p:spPr>
          <a:xfrm>
            <a:off x="5397341" y="4383130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Hình chữ nhật 26">
            <a:extLst>
              <a:ext uri="{FF2B5EF4-FFF2-40B4-BE49-F238E27FC236}">
                <a16:creationId xmlns:a16="http://schemas.microsoft.com/office/drawing/2014/main" id="{47D9480B-A31E-4F41-9450-EC57C6A8E753}"/>
              </a:ext>
            </a:extLst>
          </p:cNvPr>
          <p:cNvSpPr/>
          <p:nvPr/>
        </p:nvSpPr>
        <p:spPr>
          <a:xfrm>
            <a:off x="7563589" y="440397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Hình chữ nhật 26">
            <a:extLst>
              <a:ext uri="{FF2B5EF4-FFF2-40B4-BE49-F238E27FC236}">
                <a16:creationId xmlns:a16="http://schemas.microsoft.com/office/drawing/2014/main" id="{376FA551-1D43-934B-AF2E-3DFD3953D39F}"/>
              </a:ext>
            </a:extLst>
          </p:cNvPr>
          <p:cNvSpPr/>
          <p:nvPr/>
        </p:nvSpPr>
        <p:spPr>
          <a:xfrm>
            <a:off x="9739425" y="440063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171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007DDC-C692-AB4E-9504-95FE3768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688A-CB75-B144-8955-94A333A82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4867D-9E8B-3345-99BD-8E4AB224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691640"/>
            <a:ext cx="4312920" cy="431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2A6A0-346F-4A45-AD99-210BFF2F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0" y="169164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D6279-8914-E04B-89BB-885DF7C3DE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Rules Team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9001AF-0113-4A4D-AE5D-0C9FB4A60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60346"/>
              </p:ext>
            </p:extLst>
          </p:nvPr>
        </p:nvGraphicFramePr>
        <p:xfrm>
          <a:off x="1269917" y="1292359"/>
          <a:ext cx="9680420" cy="5406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1945">
                  <a:extLst>
                    <a:ext uri="{9D8B030D-6E8A-4147-A177-3AD203B41FA5}">
                      <a16:colId xmlns:a16="http://schemas.microsoft.com/office/drawing/2014/main" val="3401487994"/>
                    </a:ext>
                  </a:extLst>
                </a:gridCol>
                <a:gridCol w="3885339">
                  <a:extLst>
                    <a:ext uri="{9D8B030D-6E8A-4147-A177-3AD203B41FA5}">
                      <a16:colId xmlns:a16="http://schemas.microsoft.com/office/drawing/2014/main" val="3092121107"/>
                    </a:ext>
                  </a:extLst>
                </a:gridCol>
                <a:gridCol w="4873136">
                  <a:extLst>
                    <a:ext uri="{9D8B030D-6E8A-4147-A177-3AD203B41FA5}">
                      <a16:colId xmlns:a16="http://schemas.microsoft.com/office/drawing/2014/main" val="839572344"/>
                    </a:ext>
                  </a:extLst>
                </a:gridCol>
              </a:tblGrid>
              <a:tr h="30848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STT</a:t>
                      </a: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Name Of Rule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Punish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804588532"/>
                  </a:ext>
                </a:extLst>
              </a:tr>
              <a:tr h="891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 late for group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 Less than 15 minutes late from the start of the reminder.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 Delay from 15p, 30k / 1 time. Add 30k after every 30 minutes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1204637618"/>
                  </a:ext>
                </a:extLst>
              </a:tr>
              <a:tr h="53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Absent from group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50k/ 1 times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3913553000"/>
                  </a:ext>
                </a:extLst>
              </a:tr>
              <a:tr h="640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Going late at mentor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40k/1 times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1431267903"/>
                  </a:ext>
                </a:extLst>
              </a:tr>
              <a:tr h="5971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Absent from mentor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60k/ 1 times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152090909"/>
                  </a:ext>
                </a:extLst>
              </a:tr>
              <a:tr h="815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Create division among group members (speak ill, argue)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100k/1 times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773921998"/>
                  </a:ext>
                </a:extLst>
              </a:tr>
              <a:tr h="495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Submit deadlines late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50k/ 1 times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719297028"/>
                  </a:ext>
                </a:extLst>
              </a:tr>
              <a:tr h="640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Reject the assigned task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1st reminder. Continue to refuse 50k fine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68779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63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Overview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B0A9A-A9A2-C84B-9612-D637181309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49" y="1991841"/>
            <a:ext cx="6548701" cy="43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2257424" y="1252798"/>
            <a:ext cx="767715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Software Process Model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1011C-2416-D244-801F-028D0E73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09" y="1837573"/>
            <a:ext cx="8214579" cy="43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114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Implement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0A7E9-73CE-6246-A0A4-714B399418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86" y="1991841"/>
            <a:ext cx="7038627" cy="4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739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1139</Words>
  <Application>Microsoft Macintosh PowerPoint</Application>
  <PresentationFormat>Widescreen</PresentationFormat>
  <Paragraphs>433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Courier New</vt:lpstr>
      <vt:lpstr>Verdana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t160219</cp:lastModifiedBy>
  <cp:revision>162</cp:revision>
  <dcterms:created xsi:type="dcterms:W3CDTF">2019-01-14T06:35:35Z</dcterms:created>
  <dcterms:modified xsi:type="dcterms:W3CDTF">2019-11-15T04:34:19Z</dcterms:modified>
</cp:coreProperties>
</file>